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Proxima Nova"/>
      <p:regular r:id="rId22"/>
      <p:bold r:id="rId23"/>
      <p:italic r:id="rId24"/>
      <p:boldItalic r:id="rId25"/>
    </p:embeddedFont>
    <p:embeddedFont>
      <p:font typeface="Proxima Nova Semibold"/>
      <p:regular r:id="rId26"/>
      <p:bold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roximaNova-regular.fntdata"/><Relationship Id="rId21" Type="http://schemas.openxmlformats.org/officeDocument/2006/relationships/slide" Target="slides/slide16.xml"/><Relationship Id="rId24" Type="http://schemas.openxmlformats.org/officeDocument/2006/relationships/font" Target="fonts/ProximaNova-italic.fntdata"/><Relationship Id="rId23" Type="http://schemas.openxmlformats.org/officeDocument/2006/relationships/font" Target="fonts/ProximaNov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roximaNovaSemibold-regular.fntdata"/><Relationship Id="rId25" Type="http://schemas.openxmlformats.org/officeDocument/2006/relationships/font" Target="fonts/ProximaNova-boldItalic.fntdata"/><Relationship Id="rId28" Type="http://schemas.openxmlformats.org/officeDocument/2006/relationships/font" Target="fonts/ProximaNovaSemibold-boldItalic.fntdata"/><Relationship Id="rId27" Type="http://schemas.openxmlformats.org/officeDocument/2006/relationships/font" Target="fonts/ProximaNova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f3744ee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f3744ee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cfb0b142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cfb0b142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4cfb0b142e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4cfb0b142e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4cfb0b142e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4cfb0b142e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cfb0b142e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4cfb0b142e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4cfb0b142e_1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4cfb0b142e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cfb0b142e_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4cfb0b142e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4cfb0b142e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4cfb0b142e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4cfb0b142e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4cfb0b142e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cfb0b142e_1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4cfb0b142e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4cfb0b142e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4cfb0b142e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4cfb0b142e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4cfb0b142e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4cfb0b142e_1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4cfb0b142e_1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4cfb0b142e_1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4cfb0b142e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4cfb0b142e_1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4cfb0b142e_1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4cfb0b142e_1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4cfb0b142e_1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Relationship Id="rId4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Relationship Id="rId4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Relationship Id="rId4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Relationship Id="rId4" Type="http://schemas.openxmlformats.org/officeDocument/2006/relationships/image" Target="../media/image1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136250" y="1744550"/>
            <a:ext cx="5617200" cy="147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5144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Costura y </a:t>
            </a:r>
            <a:endParaRPr sz="5144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5144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Alta Costura</a:t>
            </a:r>
            <a:endParaRPr sz="5144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6250" y="2931175"/>
            <a:ext cx="3664350" cy="89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f7d3e46b758cb2dc9cf09c09c423a61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5725" y="-25725"/>
            <a:ext cx="4058275" cy="519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5032900" y="1415850"/>
            <a:ext cx="3263100" cy="35619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442450" y="1415850"/>
            <a:ext cx="3263100" cy="35619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4294967295" type="ctrTitle"/>
          </p:nvPr>
        </p:nvSpPr>
        <p:spPr>
          <a:xfrm>
            <a:off x="1733250" y="278800"/>
            <a:ext cx="5677500" cy="4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50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DIFERENCIAS ENTRE PRET A PORTER Y ALTA COSTURA</a:t>
            </a:r>
            <a:endParaRPr sz="1550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4" name="Google Shape;64;p14"/>
          <p:cNvSpPr txBox="1"/>
          <p:nvPr>
            <p:ph idx="4294967295" type="ctrTitle"/>
          </p:nvPr>
        </p:nvSpPr>
        <p:spPr>
          <a:xfrm>
            <a:off x="448000" y="812950"/>
            <a:ext cx="21957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PRET A PORTER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5" name="Google Shape;65;p14"/>
          <p:cNvSpPr txBox="1"/>
          <p:nvPr>
            <p:ph idx="4294967295" type="ctrTitle"/>
          </p:nvPr>
        </p:nvSpPr>
        <p:spPr>
          <a:xfrm>
            <a:off x="5160125" y="812950"/>
            <a:ext cx="21957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ALTA COSTURA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542000" y="1493275"/>
            <a:ext cx="28869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Moldes hechos en base a una tabla de talles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160125" y="1493275"/>
            <a:ext cx="28869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Moldes hechos en base a las medidas del cliente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542000" y="2571750"/>
            <a:ext cx="28869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Costura 100% a máquina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5160125" y="2571750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Costura a máquina y a mano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542000" y="3445600"/>
            <a:ext cx="28869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Ediciones en serie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5160125" y="3445600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Piezas únicas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542000" y="4385825"/>
            <a:ext cx="28869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Ediciones en serie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5160125" y="4385825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Piezas únicas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/>
          <p:nvPr/>
        </p:nvSpPr>
        <p:spPr>
          <a:xfrm>
            <a:off x="5032900" y="1415850"/>
            <a:ext cx="3798300" cy="35619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442450" y="1415850"/>
            <a:ext cx="3915600" cy="35619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 txBox="1"/>
          <p:nvPr>
            <p:ph idx="4294967295" type="ctrTitle"/>
          </p:nvPr>
        </p:nvSpPr>
        <p:spPr>
          <a:xfrm>
            <a:off x="1733250" y="278800"/>
            <a:ext cx="5677500" cy="4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50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DIFERENCIAS ENTRE PRET A PORTER Y ALTA COSTURA</a:t>
            </a:r>
            <a:endParaRPr sz="1550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81" name="Google Shape;81;p15"/>
          <p:cNvSpPr txBox="1"/>
          <p:nvPr>
            <p:ph idx="4294967295" type="ctrTitle"/>
          </p:nvPr>
        </p:nvSpPr>
        <p:spPr>
          <a:xfrm>
            <a:off x="448000" y="812950"/>
            <a:ext cx="21957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PRET A PORTER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82" name="Google Shape;82;p15"/>
          <p:cNvSpPr txBox="1"/>
          <p:nvPr>
            <p:ph idx="4294967295" type="ctrTitle"/>
          </p:nvPr>
        </p:nvSpPr>
        <p:spPr>
          <a:xfrm>
            <a:off x="5160125" y="812950"/>
            <a:ext cx="21957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ALTA COSTURA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542000" y="1493275"/>
            <a:ext cx="28869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Disponible en tiendas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5160125" y="1493275"/>
            <a:ext cx="28869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No está disponible en tiendas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5254125" y="2343150"/>
            <a:ext cx="28869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El cliente puede decidir variantes o cambios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542000" y="2343150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El cliente no decide sobre los materiales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5254125" y="3217000"/>
            <a:ext cx="33957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Los apliques y bordados son hechos a escala de la prenda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542000" y="3217000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Los apliques, estampas y bordados tienen 1 ó 2 tamaños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5233200" y="4157225"/>
            <a:ext cx="28869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Se prueba sobre el cliente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559850" y="4157225"/>
            <a:ext cx="37983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Se prueba sobre una modelo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o maniquí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ctrTitle"/>
          </p:nvPr>
        </p:nvSpPr>
        <p:spPr>
          <a:xfrm>
            <a:off x="1136250" y="1744550"/>
            <a:ext cx="5617200" cy="147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5144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Máquinas</a:t>
            </a:r>
            <a:endParaRPr sz="5144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5144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de Coser</a:t>
            </a:r>
            <a:endParaRPr sz="5144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6250" y="2931175"/>
            <a:ext cx="3664350" cy="89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 title="janome152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7975" y="773825"/>
            <a:ext cx="4996025" cy="379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idx="4294967295" type="ctrTitle"/>
          </p:nvPr>
        </p:nvSpPr>
        <p:spPr>
          <a:xfrm>
            <a:off x="1733250" y="278800"/>
            <a:ext cx="5677500" cy="4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50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MÁQUINAS DE COSER</a:t>
            </a:r>
            <a:endParaRPr sz="1550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03" name="Google Shape;103;p17"/>
          <p:cNvSpPr txBox="1"/>
          <p:nvPr>
            <p:ph idx="4294967295" type="ctrTitle"/>
          </p:nvPr>
        </p:nvSpPr>
        <p:spPr>
          <a:xfrm>
            <a:off x="448000" y="812950"/>
            <a:ext cx="27156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RECTA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104" name="Google Shape;104;p17" title="janome152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2950" y="1120200"/>
            <a:ext cx="4481050" cy="340559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/>
          <p:nvPr/>
        </p:nvSpPr>
        <p:spPr>
          <a:xfrm>
            <a:off x="442450" y="1415850"/>
            <a:ext cx="3915600" cy="35619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7"/>
          <p:cNvSpPr txBox="1"/>
          <p:nvPr/>
        </p:nvSpPr>
        <p:spPr>
          <a:xfrm>
            <a:off x="542000" y="1493275"/>
            <a:ext cx="3738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Puede ser mecánica o electrónica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542000" y="2114550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Existen familiares, profesionales e industriales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542000" y="2988400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Cosen con 1 aguja (simple o doble) ó con 2 agujas con hilo superior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559850" y="4081025"/>
            <a:ext cx="37983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Utilizan carrete de bobina para el hilo inferior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8" title="rectaINDUS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83775"/>
            <a:ext cx="4785000" cy="35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/>
          <p:nvPr>
            <p:ph idx="4294967295" type="ctrTitle"/>
          </p:nvPr>
        </p:nvSpPr>
        <p:spPr>
          <a:xfrm>
            <a:off x="492250" y="447925"/>
            <a:ext cx="27156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RECTA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>
            <a:off x="962325" y="3893550"/>
            <a:ext cx="216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Industrial tanque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5021800" y="3893550"/>
            <a:ext cx="359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Industrial tanque doble arrastre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8" name="Google Shape;118;p18" title="dobl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5275" y="1465950"/>
            <a:ext cx="4054200" cy="1824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idx="4294967295" type="ctrTitle"/>
          </p:nvPr>
        </p:nvSpPr>
        <p:spPr>
          <a:xfrm>
            <a:off x="492250" y="447925"/>
            <a:ext cx="27156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RECTA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962325" y="4198350"/>
            <a:ext cx="257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Triple arrastre cañón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5021800" y="4198350"/>
            <a:ext cx="359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Triple arrastre poste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6" name="Google Shape;126;p19" title="tripl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250" y="993050"/>
            <a:ext cx="3591300" cy="3131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 title="post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5150" y="742877"/>
            <a:ext cx="3210200" cy="323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idx="4294967295" type="ctrTitle"/>
          </p:nvPr>
        </p:nvSpPr>
        <p:spPr>
          <a:xfrm>
            <a:off x="492250" y="447925"/>
            <a:ext cx="27156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RECTA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962325" y="4198350"/>
            <a:ext cx="257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Bordadora familiar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5021800" y="4198350"/>
            <a:ext cx="359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Recta con bordado familiar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5" name="Google Shape;135;p20" title="990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224" y="1285115"/>
            <a:ext cx="3477873" cy="276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0" title="41hL3v9rD+L._AC_SL1122_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975" y="1496569"/>
            <a:ext cx="4787150" cy="233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idx="4294967295" type="ctrTitle"/>
          </p:nvPr>
        </p:nvSpPr>
        <p:spPr>
          <a:xfrm>
            <a:off x="492250" y="447925"/>
            <a:ext cx="27156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RECTA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1051200" y="4363550"/>
            <a:ext cx="293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Bordadora semindustrial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5021800" y="4363550"/>
            <a:ext cx="359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Bordadora industrial de 1 cabezal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4" name="Google Shape;144;p21" title="tajim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1800" y="559173"/>
            <a:ext cx="3639205" cy="36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 title="mb7-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8888" y="1115200"/>
            <a:ext cx="3195925" cy="31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idx="4294967295" type="ctrTitle"/>
          </p:nvPr>
        </p:nvSpPr>
        <p:spPr>
          <a:xfrm>
            <a:off x="492250" y="447925"/>
            <a:ext cx="27156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RECTA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1596575" y="4501825"/>
            <a:ext cx="545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Bordadora industrial de m</a:t>
            </a:r>
            <a:r>
              <a:rPr lang="es" sz="1800">
                <a:solidFill>
                  <a:schemeClr val="dk2"/>
                </a:solidFill>
              </a:rPr>
              <a:t>últiples cabezales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52" name="Google Shape;152;p22" title="TMCR-VF_i-TM_machineTOP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6575" y="926350"/>
            <a:ext cx="6135324" cy="351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/>
          <p:nvPr/>
        </p:nvSpPr>
        <p:spPr>
          <a:xfrm>
            <a:off x="442450" y="1415850"/>
            <a:ext cx="4034400" cy="35619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3"/>
          <p:cNvSpPr txBox="1"/>
          <p:nvPr>
            <p:ph idx="4294967295" type="ctrTitle"/>
          </p:nvPr>
        </p:nvSpPr>
        <p:spPr>
          <a:xfrm>
            <a:off x="1733250" y="278800"/>
            <a:ext cx="5677500" cy="4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50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MÁQUINAS DE COSER</a:t>
            </a:r>
            <a:endParaRPr sz="1550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59" name="Google Shape;159;p23"/>
          <p:cNvSpPr txBox="1"/>
          <p:nvPr>
            <p:ph idx="4294967295" type="ctrTitle"/>
          </p:nvPr>
        </p:nvSpPr>
        <p:spPr>
          <a:xfrm>
            <a:off x="448000" y="812950"/>
            <a:ext cx="52842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OVERLOCK o REMALLADORA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542000" y="1493275"/>
            <a:ext cx="3738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Puede ser mecánica o electrónica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542000" y="1979850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Existen familiares, profesionales e industriales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542000" y="2709388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Cosen con 1 aguja </a:t>
            </a:r>
            <a:r>
              <a:rPr lang="es" sz="1800">
                <a:solidFill>
                  <a:schemeClr val="dk2"/>
                </a:solidFill>
              </a:rPr>
              <a:t>ó 2 agujas </a:t>
            </a:r>
            <a:r>
              <a:rPr lang="es" sz="1800">
                <a:solidFill>
                  <a:schemeClr val="dk2"/>
                </a:solidFill>
              </a:rPr>
              <a:t>con hilo superior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3" name="Google Shape;163;p23"/>
          <p:cNvSpPr txBox="1"/>
          <p:nvPr/>
        </p:nvSpPr>
        <p:spPr>
          <a:xfrm>
            <a:off x="559850" y="3438950"/>
            <a:ext cx="37983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Utilizan dos </a:t>
            </a:r>
            <a:r>
              <a:rPr lang="es" sz="1800">
                <a:solidFill>
                  <a:schemeClr val="dk2"/>
                </a:solidFill>
              </a:rPr>
              <a:t>áncoras o crochets con cono de hilo para la carga inferior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559850" y="4168500"/>
            <a:ext cx="37983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Corta el borde de la tela antes de coser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65" name="Google Shape;165;p23" title="1210b-1100x70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617325"/>
            <a:ext cx="4362350" cy="277604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3"/>
          <p:cNvSpPr txBox="1"/>
          <p:nvPr/>
        </p:nvSpPr>
        <p:spPr>
          <a:xfrm>
            <a:off x="4851550" y="4298700"/>
            <a:ext cx="403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Overlock familiar de 4 hilos y 2 agujas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/>
          <p:nvPr/>
        </p:nvSpPr>
        <p:spPr>
          <a:xfrm>
            <a:off x="442450" y="1339650"/>
            <a:ext cx="4034400" cy="1339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4"/>
          <p:cNvSpPr txBox="1"/>
          <p:nvPr>
            <p:ph idx="4294967295" type="ctrTitle"/>
          </p:nvPr>
        </p:nvSpPr>
        <p:spPr>
          <a:xfrm>
            <a:off x="1733250" y="278800"/>
            <a:ext cx="5677500" cy="4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50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MÁQUINAS DE COSER</a:t>
            </a:r>
            <a:endParaRPr sz="1550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73" name="Google Shape;173;p24"/>
          <p:cNvSpPr txBox="1"/>
          <p:nvPr>
            <p:ph idx="4294967295" type="ctrTitle"/>
          </p:nvPr>
        </p:nvSpPr>
        <p:spPr>
          <a:xfrm>
            <a:off x="448000" y="812950"/>
            <a:ext cx="52842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OVERLOCK o REMALLADORA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74" name="Google Shape;174;p24"/>
          <p:cNvSpPr txBox="1"/>
          <p:nvPr/>
        </p:nvSpPr>
        <p:spPr>
          <a:xfrm>
            <a:off x="542000" y="1417075"/>
            <a:ext cx="3757200" cy="14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2"/>
                </a:solidFill>
              </a:rPr>
              <a:t>La máquina overlock </a:t>
            </a:r>
            <a:r>
              <a:rPr b="1" lang="es" sz="2000">
                <a:solidFill>
                  <a:schemeClr val="dk2"/>
                </a:solidFill>
              </a:rPr>
              <a:t>solo cose en los cantos o bordes</a:t>
            </a:r>
            <a:r>
              <a:rPr lang="es" sz="2000">
                <a:solidFill>
                  <a:schemeClr val="dk2"/>
                </a:solidFill>
              </a:rPr>
              <a:t> de la tela.</a:t>
            </a:r>
            <a:endParaRPr sz="2000">
              <a:solidFill>
                <a:schemeClr val="dk2"/>
              </a:solidFill>
            </a:endParaRPr>
          </a:p>
        </p:txBody>
      </p:sp>
      <p:pic>
        <p:nvPicPr>
          <p:cNvPr id="175" name="Google Shape;175;p24" title="cadenetaoverloc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450" y="2924284"/>
            <a:ext cx="4034400" cy="3019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4" title="1000x1000-Foto-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4725" y="679650"/>
            <a:ext cx="3969175" cy="396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 txBox="1"/>
          <p:nvPr/>
        </p:nvSpPr>
        <p:spPr>
          <a:xfrm>
            <a:off x="4729300" y="4520900"/>
            <a:ext cx="422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Overlock industrial de 4 hilos y 2 agujas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>
            <p:ph idx="4294967295" type="ctrTitle"/>
          </p:nvPr>
        </p:nvSpPr>
        <p:spPr>
          <a:xfrm>
            <a:off x="1733250" y="278800"/>
            <a:ext cx="5677500" cy="4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50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MÁQUINAS DE COSER</a:t>
            </a:r>
            <a:endParaRPr sz="1550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83" name="Google Shape;183;p25"/>
          <p:cNvSpPr txBox="1"/>
          <p:nvPr>
            <p:ph idx="4294967295" type="ctrTitle"/>
          </p:nvPr>
        </p:nvSpPr>
        <p:spPr>
          <a:xfrm>
            <a:off x="448000" y="812950"/>
            <a:ext cx="52842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TAPACOSTURA O COVERSTITCH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84" name="Google Shape;184;p25"/>
          <p:cNvSpPr txBox="1"/>
          <p:nvPr/>
        </p:nvSpPr>
        <p:spPr>
          <a:xfrm>
            <a:off x="4663800" y="4420900"/>
            <a:ext cx="448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Tapacostura familiar de 4 hilos, 3 agujas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85" name="Google Shape;185;p25" title="foto-collareta-GRANDE-we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1550" y="1414900"/>
            <a:ext cx="3677050" cy="291895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/>
          <p:nvPr/>
        </p:nvSpPr>
        <p:spPr>
          <a:xfrm>
            <a:off x="442450" y="1415850"/>
            <a:ext cx="4034400" cy="35619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5"/>
          <p:cNvSpPr txBox="1"/>
          <p:nvPr/>
        </p:nvSpPr>
        <p:spPr>
          <a:xfrm>
            <a:off x="542000" y="1493275"/>
            <a:ext cx="3738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Llamada (erróneamente) Collareta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542000" y="2159825"/>
            <a:ext cx="37983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Puede o no tener función de Collareta (envivado con boquilla)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9" name="Google Shape;189;p25"/>
          <p:cNvSpPr txBox="1"/>
          <p:nvPr/>
        </p:nvSpPr>
        <p:spPr>
          <a:xfrm>
            <a:off x="542000" y="3042663"/>
            <a:ext cx="34566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Cosen con 1 aguja, 2 </a:t>
            </a:r>
            <a:r>
              <a:rPr lang="es" sz="1800">
                <a:solidFill>
                  <a:schemeClr val="dk2"/>
                </a:solidFill>
              </a:rPr>
              <a:t>ó</a:t>
            </a:r>
            <a:r>
              <a:rPr lang="es" sz="1800">
                <a:solidFill>
                  <a:schemeClr val="dk2"/>
                </a:solidFill>
              </a:rPr>
              <a:t> 3 agujas con hilo superior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559850" y="3925518"/>
            <a:ext cx="37983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Utilizan 1 áncora o crochet con cono de hilo para la carga inferior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/>
          <p:nvPr/>
        </p:nvSpPr>
        <p:spPr>
          <a:xfrm>
            <a:off x="442450" y="1339650"/>
            <a:ext cx="4445700" cy="904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6"/>
          <p:cNvSpPr txBox="1"/>
          <p:nvPr>
            <p:ph idx="4294967295" type="ctrTitle"/>
          </p:nvPr>
        </p:nvSpPr>
        <p:spPr>
          <a:xfrm>
            <a:off x="1733250" y="278800"/>
            <a:ext cx="5677500" cy="4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50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MÁQUINAS DE COSER</a:t>
            </a:r>
            <a:endParaRPr sz="1550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97" name="Google Shape;197;p26"/>
          <p:cNvSpPr txBox="1"/>
          <p:nvPr>
            <p:ph idx="4294967295" type="ctrTitle"/>
          </p:nvPr>
        </p:nvSpPr>
        <p:spPr>
          <a:xfrm>
            <a:off x="448000" y="812950"/>
            <a:ext cx="52842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OVERLOCK o REMALLADORA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98" name="Google Shape;198;p26"/>
          <p:cNvSpPr txBox="1"/>
          <p:nvPr/>
        </p:nvSpPr>
        <p:spPr>
          <a:xfrm>
            <a:off x="542000" y="1417075"/>
            <a:ext cx="43461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2"/>
                </a:solidFill>
              </a:rPr>
              <a:t>La máquina tapacostura </a:t>
            </a:r>
            <a:r>
              <a:rPr b="1" lang="es" sz="2000">
                <a:solidFill>
                  <a:schemeClr val="dk2"/>
                </a:solidFill>
              </a:rPr>
              <a:t>puede coser en cualquier lugar</a:t>
            </a:r>
            <a:r>
              <a:rPr lang="es" sz="2000">
                <a:solidFill>
                  <a:schemeClr val="dk2"/>
                </a:solidFill>
              </a:rPr>
              <a:t> de la tela.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99" name="Google Shape;199;p26"/>
          <p:cNvSpPr txBox="1"/>
          <p:nvPr/>
        </p:nvSpPr>
        <p:spPr>
          <a:xfrm>
            <a:off x="4729300" y="4343150"/>
            <a:ext cx="4224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Tapacostura industrial </a:t>
            </a:r>
            <a:r>
              <a:rPr lang="es" sz="1800">
                <a:solidFill>
                  <a:schemeClr val="dk2"/>
                </a:solidFill>
              </a:rPr>
              <a:t>de 5 hilos y 3 agujas, con bordador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0" name="Google Shape;200;p26" title="jack-w41-cde7ba757842ce934d16879917774363-640-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7525" y="781850"/>
            <a:ext cx="3548150" cy="354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6" title="coverstitch-guide-06-1024x68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000" y="2488375"/>
            <a:ext cx="3523768" cy="235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/>
          <p:nvPr/>
        </p:nvSpPr>
        <p:spPr>
          <a:xfrm>
            <a:off x="442450" y="1339650"/>
            <a:ext cx="4445700" cy="904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7"/>
          <p:cNvSpPr txBox="1"/>
          <p:nvPr>
            <p:ph idx="4294967295" type="ctrTitle"/>
          </p:nvPr>
        </p:nvSpPr>
        <p:spPr>
          <a:xfrm>
            <a:off x="1733250" y="278800"/>
            <a:ext cx="5677500" cy="4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50">
                <a:solidFill>
                  <a:srgbClr val="38761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MÁQUINAS DE COSER</a:t>
            </a:r>
            <a:endParaRPr sz="1550">
              <a:solidFill>
                <a:srgbClr val="38761D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08" name="Google Shape;208;p27"/>
          <p:cNvSpPr txBox="1"/>
          <p:nvPr>
            <p:ph idx="4294967295" type="ctrTitle"/>
          </p:nvPr>
        </p:nvSpPr>
        <p:spPr>
          <a:xfrm>
            <a:off x="448000" y="812950"/>
            <a:ext cx="5284200" cy="4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83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LA MÁQUINA OVERLOCK o REMALLADORA</a:t>
            </a:r>
            <a:endParaRPr b="1" sz="1883"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C10F99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09" name="Google Shape;209;p27"/>
          <p:cNvSpPr txBox="1"/>
          <p:nvPr/>
        </p:nvSpPr>
        <p:spPr>
          <a:xfrm>
            <a:off x="542000" y="1417075"/>
            <a:ext cx="43461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2"/>
                </a:solidFill>
              </a:rPr>
              <a:t>Una Collareta es una máquina tapa costura que puede envivar.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210" name="Google Shape;210;p27"/>
          <p:cNvSpPr txBox="1"/>
          <p:nvPr/>
        </p:nvSpPr>
        <p:spPr>
          <a:xfrm>
            <a:off x="4729300" y="4343150"/>
            <a:ext cx="4224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Tapacostura industrial de 5 hilos y 3 agujas, con bordador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11" name="Google Shape;211;p27" title="binde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150" y="2355950"/>
            <a:ext cx="3747334" cy="281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7" title="matri-JAN-L-013-10-max-w70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0550" y="1380250"/>
            <a:ext cx="3895743" cy="281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050" y="1509225"/>
            <a:ext cx="3664350" cy="89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8"/>
          <p:cNvSpPr txBox="1"/>
          <p:nvPr/>
        </p:nvSpPr>
        <p:spPr>
          <a:xfrm>
            <a:off x="1122025" y="2355125"/>
            <a:ext cx="6398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chemeClr val="dk2"/>
                </a:solidFill>
              </a:rPr>
              <a:t>¡Muchas gracias!</a:t>
            </a:r>
            <a:endParaRPr sz="2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